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9F8EE-C047-463A-9E57-23E4579DB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2B5183-09E4-44CA-B35B-5817FDBEF7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7666B-0E95-454E-99D6-BFB3D768A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8D3DB-0A5F-4698-8782-E68299295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3948D-65D9-41F0-A1BE-1DA060963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8260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7704-ABD0-4894-B77F-85F1E47CD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0E993-EDC0-4481-A24B-3F34C9D460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41AAC-C234-4E70-A40B-3268B0F36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38AA9-9259-4105-B6A5-D00C2B92C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2D5DF-D55A-410B-B4D7-B9F5A3C6F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882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BA85FB-BFBA-4D8C-9A92-2B668E462E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74E626-727E-416D-9EC7-A3F67FB6A5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C637B-EF45-4950-9E33-50317E91F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641AD-954E-43FF-A312-2AC722273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EBC4E-21D7-468A-9B4A-7BB848446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895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8FDC3-946D-4BE0-93AD-F9B8D057A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2F8C4-5775-46DB-8866-1C6C45067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E93F8-8EA3-421F-B57B-EA442C00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67AFB-0CB6-4080-98F0-E7F165A37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5F17C-FD5B-4962-81AB-24DA9AE1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919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948C-7E44-4817-BAF8-E5972771F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0D3C8-43EC-4356-9363-2E15305DC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8F27D-DE27-4C9D-9F94-4BD47C132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2C476-253E-4EF7-92A6-A9D89759A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CE726-6FC8-4D30-A606-B758DB94E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3487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A1C38-F3A8-4F67-91E7-AA9B47D6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4E288-18EB-40C2-B528-0DD51EA935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1973C-EBBD-4FBF-9B9C-10610B10AC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8A95D6-F4CB-4978-99E7-423BD568F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C9ECD0-6B54-4A47-8941-6D94151C6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0E101-BD2E-4C8D-939F-C2CE29A5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7788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5E8A4-730B-4BB4-939F-095CB1EA7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A817EC-F038-45AC-A354-50E4A3818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D26F25-2430-47D0-AFAB-8062F25F1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F878FA-453A-4AEF-840B-795ED30491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D27481-9E10-4FF2-BA84-3FD400B2A3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03B0FC-4A2E-47B9-B6B3-9C9A35301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EE6DED-5B4B-4782-AEAB-71B666AF7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8E4CC3-B598-4994-994D-88D322B66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9626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29898-320B-471C-9247-499BA46A8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91A273-050C-45B1-B297-5E57A131B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D1A15-D1E1-480C-9812-1FA3E462B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63DAE8-6065-483F-BB31-377216F25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9258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AD3BDC-0C33-447D-AB26-E29ED2476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A23F42-C976-411B-A610-7F1F498E6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10C1D1-AD5D-4840-A4A8-A453C2F13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494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0CBF2-A10B-4F4A-AC63-0CE8BBB5A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9538A-56FB-47D4-88C4-82D71AE3A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60E6C5-5539-4BF7-AF07-AEFEC4068F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FB15C-5AA4-4019-B77F-F90E9BA3E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DADA5C-D3DD-44F5-B466-449EAB17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805076-7317-47DF-A7D9-24FE6CDA1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283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5BC80-CBC0-46C0-AC02-658260EE4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55D2A6-9AE9-446B-A2AB-61C7C5E6A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A542A-E433-42AD-841C-849443F9A4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11122-13C1-449E-B2BC-5EE03CC57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7EBB4-EC09-4493-9B31-44F1B4D3C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8FF7D-CB54-4590-92F7-2C69CDBD0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116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30E06F-A2D3-4842-B2DE-DFBE1937C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8144B-8C8B-4A47-AA29-FFE296C02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22384-D6EE-4816-978D-F8DEE0A36A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830DD-2EB1-4E08-A24A-D48658FC3A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E78BC-0B46-47AE-9E1D-B7AB7FFB3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0405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7FCE8-047C-41C0-9798-93C3C68D21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Paging</a:t>
            </a:r>
            <a:br>
              <a:rPr lang="en-IN" dirty="0"/>
            </a:br>
            <a:r>
              <a:rPr lang="en-IN" dirty="0"/>
              <a:t>[Problems]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90CA07-2CE9-4030-9ADB-23AE43359E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en-IN" dirty="0"/>
              <a:t>Steps: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/>
              <a:t>Select slide show option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/>
              <a:t>Click on Replay</a:t>
            </a:r>
          </a:p>
          <a:p>
            <a:pPr algn="just"/>
            <a:r>
              <a:rPr lang="en-IN" dirty="0"/>
              <a:t> OR</a:t>
            </a:r>
          </a:p>
          <a:p>
            <a:pPr algn="just"/>
            <a:r>
              <a:rPr lang="en-IN" dirty="0"/>
              <a:t>       Click on speaker at the bottom right corner of the slide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B4AD9DF-5660-4340-8F83-D7120A1830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52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54"/>
    </mc:Choice>
    <mc:Fallback>
      <p:transition spd="slow" advTm="8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ACA5B-A121-4538-9D6F-84087B648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854"/>
            <a:ext cx="10515600" cy="1325563"/>
          </a:xfrm>
        </p:spPr>
        <p:txBody>
          <a:bodyPr/>
          <a:lstStyle/>
          <a:p>
            <a:r>
              <a:rPr lang="en-IN" dirty="0"/>
              <a:t>Calculate memory size based on the address bits.[Address to space translation]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6BB01-99E4-4EA8-A219-A22A38644E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7124114" cy="4351338"/>
          </a:xfrm>
        </p:spPr>
        <p:txBody>
          <a:bodyPr>
            <a:normAutofit lnSpcReduction="10000"/>
          </a:bodyPr>
          <a:lstStyle/>
          <a:p>
            <a:r>
              <a:rPr lang="en-IN" dirty="0"/>
              <a:t>For 1 bit -&gt; 2 combination</a:t>
            </a:r>
          </a:p>
          <a:p>
            <a:r>
              <a:rPr lang="en-IN" dirty="0"/>
              <a:t>       2 bit -&gt; 4 combination</a:t>
            </a:r>
          </a:p>
          <a:p>
            <a:r>
              <a:rPr lang="en-IN" dirty="0"/>
              <a:t>       n bit -&gt; 2</a:t>
            </a:r>
            <a:r>
              <a:rPr lang="en-IN" baseline="30000" dirty="0"/>
              <a:t>n  </a:t>
            </a:r>
            <a:r>
              <a:rPr lang="en-IN" dirty="0"/>
              <a:t>combination</a:t>
            </a:r>
          </a:p>
          <a:p>
            <a:r>
              <a:rPr lang="en-IN" dirty="0"/>
              <a:t>  10 bit -&gt; 2</a:t>
            </a:r>
            <a:r>
              <a:rPr lang="en-IN" baseline="30000" dirty="0"/>
              <a:t>10  </a:t>
            </a:r>
            <a:r>
              <a:rPr lang="en-IN" dirty="0"/>
              <a:t>combination=1024=1k</a:t>
            </a:r>
          </a:p>
          <a:p>
            <a:endParaRPr lang="en-IN" dirty="0"/>
          </a:p>
          <a:p>
            <a:r>
              <a:rPr lang="en-IN" dirty="0"/>
              <a:t>Memory size=Nr of location x Size of location</a:t>
            </a:r>
          </a:p>
          <a:p>
            <a:pPr marL="0" indent="0">
              <a:buNone/>
            </a:pPr>
            <a:r>
              <a:rPr lang="en-IN" dirty="0"/>
              <a:t>                          = 1K x 1 B= 1KB</a:t>
            </a:r>
          </a:p>
          <a:p>
            <a:r>
              <a:rPr lang="en-IN" dirty="0"/>
              <a:t>Most of the time system is byte addressable (it depends on architecture of the system)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06F73823-40CE-4D3C-895F-B7FD7FD03F3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70596344"/>
              </p:ext>
            </p:extLst>
          </p:nvPr>
        </p:nvGraphicFramePr>
        <p:xfrm>
          <a:off x="8117059" y="1927274"/>
          <a:ext cx="1540955" cy="3307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0955">
                  <a:extLst>
                    <a:ext uri="{9D8B030D-6E8A-4147-A177-3AD203B41FA5}">
                      <a16:colId xmlns:a16="http://schemas.microsoft.com/office/drawing/2014/main" val="4148957243"/>
                    </a:ext>
                  </a:extLst>
                </a:gridCol>
              </a:tblGrid>
              <a:tr h="280084">
                <a:tc>
                  <a:txBody>
                    <a:bodyPr/>
                    <a:lstStyle/>
                    <a:p>
                      <a:r>
                        <a:rPr lang="en-IN" dirty="0"/>
                        <a:t>Location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954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18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266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363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483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64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Location 1023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429770"/>
                  </a:ext>
                </a:extLst>
              </a:tr>
            </a:tbl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CAF2887-19C6-4F22-AA46-7C92DCC938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616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540"/>
    </mc:Choice>
    <mc:Fallback>
      <p:transition spd="slow" advTm="106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34930-7261-423D-971F-1F62CCF4A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Memory size=Nr of location x Size of location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10707-CBCD-4547-ABE3-F2BF497740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3289" y="1825625"/>
            <a:ext cx="5181600" cy="48846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Problem 1:</a:t>
            </a:r>
          </a:p>
          <a:p>
            <a:r>
              <a:rPr lang="en-IN" dirty="0"/>
              <a:t>12 bit address, byte addressable</a:t>
            </a:r>
          </a:p>
          <a:p>
            <a:pPr marL="0" indent="0">
              <a:buNone/>
            </a:pPr>
            <a:r>
              <a:rPr lang="en-IN" dirty="0"/>
              <a:t>Solution:</a:t>
            </a:r>
          </a:p>
          <a:p>
            <a:r>
              <a:rPr lang="en-IN" dirty="0"/>
              <a:t>2</a:t>
            </a:r>
            <a:r>
              <a:rPr lang="en-IN" baseline="30000" dirty="0"/>
              <a:t>12  </a:t>
            </a:r>
            <a:r>
              <a:rPr lang="en-IN" dirty="0"/>
              <a:t>combination=Nr of location</a:t>
            </a:r>
          </a:p>
          <a:p>
            <a:r>
              <a:rPr lang="en-IN" dirty="0"/>
              <a:t>Nr of location=2</a:t>
            </a:r>
            <a:r>
              <a:rPr lang="en-IN" baseline="30000" dirty="0"/>
              <a:t>10 </a:t>
            </a:r>
            <a:r>
              <a:rPr lang="en-IN" dirty="0"/>
              <a:t>x</a:t>
            </a:r>
            <a:r>
              <a:rPr lang="en-IN" baseline="30000" dirty="0"/>
              <a:t> </a:t>
            </a:r>
            <a:r>
              <a:rPr lang="en-IN" dirty="0"/>
              <a:t>2</a:t>
            </a:r>
            <a:r>
              <a:rPr lang="en-IN" baseline="30000" dirty="0"/>
              <a:t>2</a:t>
            </a:r>
            <a:r>
              <a:rPr lang="en-IN" dirty="0"/>
              <a:t>= 1Kx 4=4K</a:t>
            </a:r>
          </a:p>
          <a:p>
            <a:r>
              <a:rPr lang="en-IN" dirty="0"/>
              <a:t>Size of location =1B</a:t>
            </a:r>
          </a:p>
          <a:p>
            <a:r>
              <a:rPr lang="en-IN" dirty="0"/>
              <a:t>Memory size=4K X 1B=4KB</a:t>
            </a:r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Note:</a:t>
            </a:r>
          </a:p>
          <a:p>
            <a:r>
              <a:rPr lang="en-IN" dirty="0"/>
              <a:t>2</a:t>
            </a:r>
            <a:r>
              <a:rPr lang="en-IN" baseline="30000" dirty="0"/>
              <a:t>10 </a:t>
            </a:r>
            <a:r>
              <a:rPr lang="en-IN" dirty="0"/>
              <a:t>=1K</a:t>
            </a:r>
          </a:p>
          <a:p>
            <a:r>
              <a:rPr lang="en-IN" dirty="0"/>
              <a:t>2</a:t>
            </a:r>
            <a:r>
              <a:rPr lang="en-IN" baseline="30000" dirty="0"/>
              <a:t>20</a:t>
            </a:r>
            <a:r>
              <a:rPr lang="en-IN" dirty="0"/>
              <a:t>=1M</a:t>
            </a:r>
            <a:endParaRPr lang="en-IN" baseline="30000" dirty="0"/>
          </a:p>
          <a:p>
            <a:r>
              <a:rPr lang="en-IN" dirty="0"/>
              <a:t>2</a:t>
            </a:r>
            <a:r>
              <a:rPr lang="en-IN" baseline="30000" dirty="0"/>
              <a:t>30</a:t>
            </a:r>
            <a:r>
              <a:rPr lang="en-IN" dirty="0"/>
              <a:t>=1G</a:t>
            </a:r>
            <a:endParaRPr lang="en-IN" baseline="30000" dirty="0"/>
          </a:p>
          <a:p>
            <a:r>
              <a:rPr lang="en-IN" dirty="0"/>
              <a:t>2</a:t>
            </a:r>
            <a:r>
              <a:rPr lang="en-IN" baseline="30000" dirty="0"/>
              <a:t>40</a:t>
            </a:r>
            <a:r>
              <a:rPr lang="en-IN" dirty="0"/>
              <a:t>=1T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0454D-529C-4F2B-AACC-DBA0463961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14889" y="1825625"/>
            <a:ext cx="6543822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Problem 2:</a:t>
            </a:r>
          </a:p>
          <a:p>
            <a:r>
              <a:rPr lang="en-IN" dirty="0"/>
              <a:t>24 bit address, 2 byte addressable</a:t>
            </a:r>
          </a:p>
          <a:p>
            <a:pPr marL="0" indent="0">
              <a:buNone/>
            </a:pPr>
            <a:r>
              <a:rPr lang="en-IN" dirty="0"/>
              <a:t>Solution:</a:t>
            </a:r>
          </a:p>
          <a:p>
            <a:r>
              <a:rPr lang="en-IN" dirty="0"/>
              <a:t>2</a:t>
            </a:r>
            <a:r>
              <a:rPr lang="en-IN" baseline="30000" dirty="0"/>
              <a:t>24  </a:t>
            </a:r>
            <a:r>
              <a:rPr lang="en-IN" dirty="0"/>
              <a:t>combination=Nr of location</a:t>
            </a:r>
          </a:p>
          <a:p>
            <a:r>
              <a:rPr lang="en-IN" dirty="0"/>
              <a:t>Nr of location=2</a:t>
            </a:r>
            <a:r>
              <a:rPr lang="en-IN" baseline="30000" dirty="0"/>
              <a:t>20 </a:t>
            </a:r>
            <a:r>
              <a:rPr lang="en-IN" dirty="0"/>
              <a:t>x</a:t>
            </a:r>
            <a:r>
              <a:rPr lang="en-IN" baseline="30000" dirty="0"/>
              <a:t> </a:t>
            </a:r>
            <a:r>
              <a:rPr lang="en-IN" dirty="0"/>
              <a:t>2</a:t>
            </a:r>
            <a:r>
              <a:rPr lang="en-IN" baseline="30000" dirty="0"/>
              <a:t>4</a:t>
            </a:r>
            <a:r>
              <a:rPr lang="en-IN" dirty="0"/>
              <a:t>= 16M</a:t>
            </a:r>
          </a:p>
          <a:p>
            <a:r>
              <a:rPr lang="en-IN" dirty="0"/>
              <a:t>Size of location =2B</a:t>
            </a:r>
          </a:p>
          <a:p>
            <a:r>
              <a:rPr lang="en-IN" dirty="0"/>
              <a:t>Memory size=16M X 2B=32MB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BF16A26-CD53-4DC7-9BA7-EED10083E3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26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158"/>
    </mc:Choice>
    <mc:Fallback>
      <p:transition spd="slow" advTm="125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82D85A6-74C5-4C16-AE9A-4D3F3713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Homework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EB4C2A-FD3E-4E38-98EB-91A3B323E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Calculate the memory size for the following data:</a:t>
            </a:r>
          </a:p>
          <a:p>
            <a:r>
              <a:rPr lang="en-IN" dirty="0"/>
              <a:t>16 bit address, byte addressable</a:t>
            </a:r>
          </a:p>
          <a:p>
            <a:r>
              <a:rPr lang="en-IN" dirty="0"/>
              <a:t>22 bit address, 2 byte addressable</a:t>
            </a:r>
          </a:p>
          <a:p>
            <a:r>
              <a:rPr lang="en-IN" dirty="0"/>
              <a:t>32 bit address, byte addressable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994D472-DD76-4610-8480-452E6D69B0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616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27"/>
    </mc:Choice>
    <mc:Fallback>
      <p:transition spd="slow" advTm="28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E4935-5B7A-4283-AC3C-B272D1C56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Space to address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A384E-360E-4295-AE55-514404A67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Memory size =64 KB</a:t>
            </a:r>
          </a:p>
          <a:p>
            <a:r>
              <a:rPr lang="en-IN" dirty="0"/>
              <a:t>Assume: Byte addressable</a:t>
            </a:r>
          </a:p>
          <a:p>
            <a:r>
              <a:rPr lang="en-IN" dirty="0"/>
              <a:t>Nr of bits in address=?</a:t>
            </a:r>
          </a:p>
          <a:p>
            <a:pPr marL="0" indent="0">
              <a:buNone/>
            </a:pPr>
            <a:r>
              <a:rPr lang="en-IN" dirty="0"/>
              <a:t>Solution:</a:t>
            </a:r>
          </a:p>
          <a:p>
            <a:r>
              <a:rPr lang="en-IN" dirty="0"/>
              <a:t>Memory size=Nr of location x Size of location</a:t>
            </a:r>
          </a:p>
          <a:p>
            <a:r>
              <a:rPr lang="en-IN" dirty="0"/>
              <a:t>64KB= Nr of location x 1B</a:t>
            </a:r>
          </a:p>
          <a:p>
            <a:r>
              <a:rPr lang="en-IN" dirty="0"/>
              <a:t>Nr of location=64K= 2</a:t>
            </a:r>
            <a:r>
              <a:rPr lang="en-IN" baseline="30000" dirty="0"/>
              <a:t>6 </a:t>
            </a:r>
            <a:r>
              <a:rPr lang="en-IN" dirty="0"/>
              <a:t>2</a:t>
            </a:r>
            <a:r>
              <a:rPr lang="en-IN" baseline="30000" dirty="0"/>
              <a:t>10  = </a:t>
            </a:r>
            <a:r>
              <a:rPr lang="en-IN" dirty="0"/>
              <a:t>2</a:t>
            </a:r>
            <a:r>
              <a:rPr lang="en-IN" baseline="30000" dirty="0"/>
              <a:t>16</a:t>
            </a:r>
          </a:p>
          <a:p>
            <a:r>
              <a:rPr lang="en-IN" dirty="0"/>
              <a:t>Hence 16 bit address</a:t>
            </a:r>
          </a:p>
          <a:p>
            <a:endParaRPr lang="en-IN" dirty="0"/>
          </a:p>
          <a:p>
            <a:endParaRPr lang="en-IN" dirty="0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BECC6DA3-F87F-4FD7-98F4-052A7BD2EA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2067893"/>
              </p:ext>
            </p:extLst>
          </p:nvPr>
        </p:nvGraphicFramePr>
        <p:xfrm>
          <a:off x="8117059" y="1927274"/>
          <a:ext cx="1540955" cy="3307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0955">
                  <a:extLst>
                    <a:ext uri="{9D8B030D-6E8A-4147-A177-3AD203B41FA5}">
                      <a16:colId xmlns:a16="http://schemas.microsoft.com/office/drawing/2014/main" val="4148957243"/>
                    </a:ext>
                  </a:extLst>
                </a:gridCol>
              </a:tblGrid>
              <a:tr h="280084">
                <a:tc>
                  <a:txBody>
                    <a:bodyPr/>
                    <a:lstStyle/>
                    <a:p>
                      <a:r>
                        <a:rPr lang="en-IN" dirty="0"/>
                        <a:t>Location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954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18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266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363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483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64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Location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429770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E1530F6-2820-4114-87EC-2AA444F0DD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5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019"/>
    </mc:Choice>
    <mc:Fallback>
      <p:transition spd="slow" advTm="69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99D9F-47F1-4E60-83A2-46DDD29FD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88AF2-77FB-4ADB-94D7-ABAF1AD03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Calculate the number of bits used for addressing using the following data:</a:t>
            </a:r>
          </a:p>
          <a:p>
            <a:r>
              <a:rPr lang="en-IN" dirty="0"/>
              <a:t>512 KB, byte addressable</a:t>
            </a:r>
          </a:p>
          <a:p>
            <a:r>
              <a:rPr lang="en-IN" dirty="0"/>
              <a:t>16 GB, 4 byte addressable</a:t>
            </a:r>
          </a:p>
          <a:p>
            <a:r>
              <a:rPr lang="en-IN" dirty="0"/>
              <a:t>128 MB, byte addressable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9FDC8BF-ADFC-4F77-853A-5ACD21D7D7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163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97"/>
    </mc:Choice>
    <mc:Fallback>
      <p:transition spd="slow" advTm="28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65558-25EE-43B6-9005-13AFB36CA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Complex numerical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1C8B1-056C-4184-A36F-1E131F30E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Logical address(LA)= page number(p) + offset(d)=&gt;Secondary memory</a:t>
            </a:r>
          </a:p>
          <a:p>
            <a:r>
              <a:rPr lang="en-IN" dirty="0"/>
              <a:t>Physical address(PA)= frame number(p) + offset (d)=&gt;Primary memory</a:t>
            </a:r>
          </a:p>
          <a:p>
            <a:r>
              <a:rPr lang="en-IN" dirty="0"/>
              <a:t>Page Size(PS)</a:t>
            </a:r>
          </a:p>
          <a:p>
            <a:r>
              <a:rPr lang="en-IN" dirty="0"/>
              <a:t>Problem 1:</a:t>
            </a:r>
          </a:p>
          <a:p>
            <a:r>
              <a:rPr lang="en-IN" dirty="0"/>
              <a:t>LA =24 bits, PA =16 bits and PS=1KB assume byte addressable.</a:t>
            </a:r>
          </a:p>
          <a:p>
            <a:r>
              <a:rPr lang="en-IN" dirty="0"/>
              <a:t>Calculate: </a:t>
            </a:r>
          </a:p>
          <a:p>
            <a:r>
              <a:rPr lang="en-IN" dirty="0"/>
              <a:t>Size of secondary memory</a:t>
            </a:r>
          </a:p>
          <a:p>
            <a:r>
              <a:rPr lang="en-IN" dirty="0"/>
              <a:t>Size of Primary memory</a:t>
            </a:r>
          </a:p>
          <a:p>
            <a:r>
              <a:rPr lang="en-IN" dirty="0"/>
              <a:t>Total number of pages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084F2C4-3CA6-4E4F-8E85-432A491B23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809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419"/>
    </mc:Choice>
    <mc:Fallback>
      <p:transition spd="slow" advTm="61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49142-CB87-4D30-A5A8-83D93ADE0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516"/>
            <a:ext cx="10515600" cy="605546"/>
          </a:xfrm>
        </p:spPr>
        <p:txBody>
          <a:bodyPr>
            <a:normAutofit fontScale="90000"/>
          </a:bodyPr>
          <a:lstStyle/>
          <a:p>
            <a:r>
              <a:rPr lang="en-IN" dirty="0"/>
              <a:t>Problem 1: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5C1AF-9639-42AA-881C-AF03D8E0B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286" y="844062"/>
            <a:ext cx="11924714" cy="5775422"/>
          </a:xfrm>
        </p:spPr>
        <p:txBody>
          <a:bodyPr>
            <a:normAutofit lnSpcReduction="10000"/>
          </a:bodyPr>
          <a:lstStyle/>
          <a:p>
            <a:r>
              <a:rPr lang="en-IN" dirty="0"/>
              <a:t>LA =24 bits, PA =16 bits and PS=1KB assume byte addressable.</a:t>
            </a:r>
          </a:p>
          <a:p>
            <a:r>
              <a:rPr lang="en-IN" dirty="0"/>
              <a:t>Calculate: 1) Size of secondary memory 2) Size of Primary memory 3) Number of bits used to represent page number 4) Total number of pages </a:t>
            </a:r>
          </a:p>
          <a:p>
            <a:pPr marL="0" indent="0">
              <a:buNone/>
            </a:pPr>
            <a:r>
              <a:rPr lang="en-IN" dirty="0"/>
              <a:t>Solution</a:t>
            </a:r>
          </a:p>
          <a:p>
            <a:pPr marL="0" indent="0">
              <a:buNone/>
            </a:pPr>
            <a:r>
              <a:rPr lang="en-IN" dirty="0"/>
              <a:t>1. Size of secondary memory=Nr of location x Size of location</a:t>
            </a:r>
          </a:p>
          <a:p>
            <a:pPr marL="0" indent="0">
              <a:buNone/>
            </a:pPr>
            <a:r>
              <a:rPr lang="en-IN" dirty="0"/>
              <a:t>       = 2</a:t>
            </a:r>
            <a:r>
              <a:rPr lang="en-IN" baseline="30000" dirty="0"/>
              <a:t>24 </a:t>
            </a:r>
            <a:r>
              <a:rPr lang="en-IN" dirty="0"/>
              <a:t>X</a:t>
            </a:r>
            <a:r>
              <a:rPr lang="en-IN" baseline="30000" dirty="0"/>
              <a:t>    </a:t>
            </a:r>
            <a:r>
              <a:rPr lang="en-IN" dirty="0"/>
              <a:t>1B = 2</a:t>
            </a:r>
            <a:r>
              <a:rPr lang="en-IN" baseline="30000" dirty="0"/>
              <a:t>4 </a:t>
            </a:r>
            <a:r>
              <a:rPr lang="en-IN" dirty="0"/>
              <a:t>2</a:t>
            </a:r>
            <a:r>
              <a:rPr lang="en-IN" baseline="30000" dirty="0"/>
              <a:t>20</a:t>
            </a:r>
            <a:r>
              <a:rPr lang="en-IN" dirty="0"/>
              <a:t> X</a:t>
            </a:r>
            <a:r>
              <a:rPr lang="en-IN" baseline="30000" dirty="0"/>
              <a:t>    </a:t>
            </a:r>
            <a:r>
              <a:rPr lang="en-IN" dirty="0"/>
              <a:t>1B =16MB</a:t>
            </a:r>
          </a:p>
          <a:p>
            <a:pPr marL="0" indent="0">
              <a:buNone/>
            </a:pPr>
            <a:r>
              <a:rPr lang="en-IN" dirty="0"/>
              <a:t>2. Size of Primary memory=Nr of location x Size of location</a:t>
            </a:r>
          </a:p>
          <a:p>
            <a:pPr marL="0" indent="0">
              <a:buNone/>
            </a:pPr>
            <a:r>
              <a:rPr lang="en-IN" dirty="0"/>
              <a:t>       = 2</a:t>
            </a:r>
            <a:r>
              <a:rPr lang="en-IN" baseline="30000" dirty="0"/>
              <a:t>16 </a:t>
            </a:r>
            <a:r>
              <a:rPr lang="en-IN" dirty="0"/>
              <a:t>X</a:t>
            </a:r>
            <a:r>
              <a:rPr lang="en-IN" baseline="30000" dirty="0"/>
              <a:t>    </a:t>
            </a:r>
            <a:r>
              <a:rPr lang="en-IN" dirty="0"/>
              <a:t>1B = 2</a:t>
            </a:r>
            <a:r>
              <a:rPr lang="en-IN" baseline="30000" dirty="0"/>
              <a:t>6 </a:t>
            </a:r>
            <a:r>
              <a:rPr lang="en-IN" dirty="0"/>
              <a:t>2</a:t>
            </a:r>
            <a:r>
              <a:rPr lang="en-IN" baseline="30000" dirty="0"/>
              <a:t>10</a:t>
            </a:r>
            <a:r>
              <a:rPr lang="en-IN" dirty="0"/>
              <a:t> X</a:t>
            </a:r>
            <a:r>
              <a:rPr lang="en-IN" baseline="30000" dirty="0"/>
              <a:t>    </a:t>
            </a:r>
            <a:r>
              <a:rPr lang="en-IN" dirty="0"/>
              <a:t>1B =64KB</a:t>
            </a:r>
          </a:p>
          <a:p>
            <a:pPr marL="0" indent="0">
              <a:buNone/>
            </a:pPr>
            <a:r>
              <a:rPr lang="en-IN" dirty="0"/>
              <a:t>3. Page size=Nr of location x Size of location</a:t>
            </a:r>
          </a:p>
          <a:p>
            <a:pPr marL="457200" lvl="1" indent="0">
              <a:buNone/>
            </a:pPr>
            <a:r>
              <a:rPr lang="en-IN" dirty="0"/>
              <a:t>1KB= Nr of location x 1B</a:t>
            </a:r>
          </a:p>
          <a:p>
            <a:pPr marL="457200" lvl="1" indent="0">
              <a:buNone/>
            </a:pPr>
            <a:r>
              <a:rPr lang="en-IN" dirty="0"/>
              <a:t>Nr of location=1K= 2</a:t>
            </a:r>
            <a:r>
              <a:rPr lang="en-IN" baseline="30000" dirty="0"/>
              <a:t>10</a:t>
            </a:r>
            <a:r>
              <a:rPr lang="en-IN" dirty="0"/>
              <a:t>  therefore d=10bit</a:t>
            </a:r>
          </a:p>
          <a:p>
            <a:pPr marL="457200" lvl="1" indent="0">
              <a:buNone/>
            </a:pPr>
            <a:r>
              <a:rPr lang="en-IN" dirty="0"/>
              <a:t>p=24-10=14 bit  [LA=</a:t>
            </a:r>
            <a:r>
              <a:rPr lang="en-IN" dirty="0" err="1"/>
              <a:t>p+d</a:t>
            </a:r>
            <a:r>
              <a:rPr lang="en-IN" dirty="0"/>
              <a:t>]</a:t>
            </a:r>
          </a:p>
          <a:p>
            <a:pPr marL="0" indent="0">
              <a:buNone/>
            </a:pPr>
            <a:r>
              <a:rPr lang="en-IN" dirty="0"/>
              <a:t>4. Total number of pages = 2</a:t>
            </a:r>
            <a:r>
              <a:rPr lang="en-IN" baseline="30000" dirty="0"/>
              <a:t>14 </a:t>
            </a:r>
            <a:r>
              <a:rPr lang="en-IN" dirty="0"/>
              <a:t>= 2</a:t>
            </a:r>
            <a:r>
              <a:rPr lang="en-IN" baseline="30000" dirty="0"/>
              <a:t>4 </a:t>
            </a:r>
            <a:r>
              <a:rPr lang="en-IN" dirty="0"/>
              <a:t>2</a:t>
            </a:r>
            <a:r>
              <a:rPr lang="en-IN" baseline="30000" dirty="0"/>
              <a:t>10</a:t>
            </a:r>
            <a:r>
              <a:rPr lang="en-IN" dirty="0"/>
              <a:t> =16 K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613ECA75-CA6F-4AEA-A181-45CFEC4943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6695446"/>
              </p:ext>
            </p:extLst>
          </p:nvPr>
        </p:nvGraphicFramePr>
        <p:xfrm>
          <a:off x="10583322" y="3550920"/>
          <a:ext cx="1540955" cy="3307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0955">
                  <a:extLst>
                    <a:ext uri="{9D8B030D-6E8A-4147-A177-3AD203B41FA5}">
                      <a16:colId xmlns:a16="http://schemas.microsoft.com/office/drawing/2014/main" val="4148957243"/>
                    </a:ext>
                  </a:extLst>
                </a:gridCol>
              </a:tblGrid>
              <a:tr h="280084">
                <a:tc>
                  <a:txBody>
                    <a:bodyPr/>
                    <a:lstStyle/>
                    <a:p>
                      <a:r>
                        <a:rPr lang="en-IN" dirty="0"/>
                        <a:t>Location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954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18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266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363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483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64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Location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429770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577F7AA-B4C3-4D01-9015-9BD9683F79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31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355"/>
    </mc:Choice>
    <mc:Fallback>
      <p:transition spd="slow" advTm="187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DD60C-BD81-4F9A-88EE-CF3648F0A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4462C-0C0C-4A45-966B-17893E1F5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LA =32 bits, PA =24 bits and PS=2KB assume byte addressable.</a:t>
            </a:r>
          </a:p>
          <a:p>
            <a:r>
              <a:rPr lang="en-IN" dirty="0"/>
              <a:t>Calculate: 1) Size of secondary memory 2) Size of Primary memory 3) Number of bits used to represent page number 4) Total number of pages 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8272EA7-CB90-4CAA-A532-0B55E53C70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643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92"/>
    </mc:Choice>
    <mc:Fallback>
      <p:transition spd="slow" advTm="30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643</Words>
  <Application>Microsoft Office PowerPoint</Application>
  <PresentationFormat>Widescreen</PresentationFormat>
  <Paragraphs>108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Paging [Problems] </vt:lpstr>
      <vt:lpstr>Calculate memory size based on the address bits.[Address to space translation]</vt:lpstr>
      <vt:lpstr>Memory size=Nr of location x Size of location </vt:lpstr>
      <vt:lpstr>  Homework</vt:lpstr>
      <vt:lpstr>Space to address translation</vt:lpstr>
      <vt:lpstr>Homework</vt:lpstr>
      <vt:lpstr>Complex numerical</vt:lpstr>
      <vt:lpstr>Problem 1: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Paging [Problems] </dc:title>
  <dc:creator>Chetana Pujari [MAHE-MIT]</dc:creator>
  <cp:lastModifiedBy>Chetana Pujari [MAHE-MIT]</cp:lastModifiedBy>
  <cp:revision>17</cp:revision>
  <dcterms:created xsi:type="dcterms:W3CDTF">2020-04-06T23:14:50Z</dcterms:created>
  <dcterms:modified xsi:type="dcterms:W3CDTF">2020-04-07T05:44:31Z</dcterms:modified>
</cp:coreProperties>
</file>

<file path=docProps/thumbnail.jpeg>
</file>